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311" r:id="rId4"/>
    <p:sldId id="312" r:id="rId5"/>
    <p:sldId id="313" r:id="rId6"/>
    <p:sldId id="314" r:id="rId7"/>
    <p:sldId id="315" r:id="rId8"/>
    <p:sldId id="316" r:id="rId9"/>
    <p:sldId id="310" r:id="rId10"/>
    <p:sldId id="281" r:id="rId11"/>
    <p:sldId id="307" r:id="rId12"/>
    <p:sldId id="30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8A80"/>
    <a:srgbClr val="FFD5CD"/>
    <a:srgbClr val="C7A9D9"/>
    <a:srgbClr val="FEFF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0" autoAdjust="0"/>
    <p:restoredTop sz="96343" autoAdjust="0"/>
  </p:normalViewPr>
  <p:slideViewPr>
    <p:cSldViewPr snapToGrid="0" snapToObjects="1">
      <p:cViewPr>
        <p:scale>
          <a:sx n="120" d="100"/>
          <a:sy n="120" d="100"/>
        </p:scale>
        <p:origin x="-11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D6ACB-441F-F747-A945-44B0050790E2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B7116-9313-144F-ABB1-65402E5DFB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045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8C5B7-D72E-1D42-BCF3-95F395F5FC5A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A1891-F1BD-0E4A-BBA7-DDAFB19982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588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A1891-F1BD-0E4A-BBA7-DDAFB19982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17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A1891-F1BD-0E4A-BBA7-DDAFB19982B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820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A1891-F1BD-0E4A-BBA7-DDAFB19982B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820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A1891-F1BD-0E4A-BBA7-DDAFB19982B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820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A1891-F1BD-0E4A-BBA7-DDAFB19982B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820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A1891-F1BD-0E4A-BBA7-DDAFB19982B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820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A1891-F1BD-0E4A-BBA7-DDAFB19982B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820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A1891-F1BD-0E4A-BBA7-DDAFB19982B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820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A1891-F1BD-0E4A-BBA7-DDAFB19982B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820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A1891-F1BD-0E4A-BBA7-DDAFB19982B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8205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A1891-F1BD-0E4A-BBA7-DDAFB19982B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8205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A1891-F1BD-0E4A-BBA7-DDAFB19982B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820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23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3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55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94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134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72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328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662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12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0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90233-0DD1-4A80-BB1E-9ADC3556DBB6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275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9280" y="128331"/>
            <a:ext cx="8270240" cy="250043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Unicode MS"/>
                <a:cs typeface="Arial Unicode MS"/>
              </a:rPr>
              <a:t/>
            </a:r>
            <a:br>
              <a:rPr lang="en-US" dirty="0" smtClean="0">
                <a:latin typeface="Arial Unicode MS"/>
                <a:cs typeface="Arial Unicode MS"/>
              </a:rPr>
            </a:br>
            <a:r>
              <a:rPr lang="en-US" dirty="0" smtClean="0">
                <a:latin typeface="Arial Unicode MS"/>
                <a:cs typeface="Arial Unicode MS"/>
              </a:rPr>
              <a:t/>
            </a:r>
            <a:br>
              <a:rPr lang="en-US" dirty="0" smtClean="0">
                <a:latin typeface="Arial Unicode MS"/>
                <a:cs typeface="Arial Unicode MS"/>
              </a:rPr>
            </a:br>
            <a:endParaRPr lang="en-US" sz="2400" dirty="0">
              <a:solidFill>
                <a:srgbClr val="0070C0"/>
              </a:solidFill>
              <a:latin typeface="Arial Unicode MS"/>
              <a:cs typeface="Arial Unicode MS"/>
            </a:endParaRPr>
          </a:p>
        </p:txBody>
      </p:sp>
      <p:pic>
        <p:nvPicPr>
          <p:cNvPr id="4" name="Picture 3" descr="Screen Shot 2015-11-05 at 17.40.1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291" y="3307509"/>
            <a:ext cx="2950272" cy="20244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Screen Shot 2015-11-01 at 13.13.1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333" y="3314591"/>
            <a:ext cx="2897982" cy="20876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719667" y="4492013"/>
            <a:ext cx="78346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dirty="0">
              <a:latin typeface="Arial Unicode MS"/>
              <a:ea typeface="+mj-ea"/>
              <a:cs typeface="Arial Unicode MS"/>
            </a:endParaRPr>
          </a:p>
          <a:p>
            <a:pPr algn="ctr"/>
            <a:endParaRPr lang="en-US" sz="2400" dirty="0" smtClean="0">
              <a:latin typeface="Arial Unicode MS"/>
              <a:ea typeface="+mj-ea"/>
              <a:cs typeface="Arial Unicode MS"/>
            </a:endParaRPr>
          </a:p>
          <a:p>
            <a:pPr algn="ctr"/>
            <a:r>
              <a:rPr lang="en-US" sz="2400" dirty="0">
                <a:latin typeface="Arial Unicode MS"/>
                <a:ea typeface="+mj-ea"/>
                <a:cs typeface="Arial Unicode MS"/>
              </a:rPr>
              <a:t/>
            </a:r>
            <a:br>
              <a:rPr lang="en-US" sz="2400" dirty="0">
                <a:latin typeface="Arial Unicode MS"/>
                <a:ea typeface="+mj-ea"/>
                <a:cs typeface="Arial Unicode MS"/>
              </a:rPr>
            </a:br>
            <a:r>
              <a:rPr lang="en-US" sz="2400" dirty="0">
                <a:latin typeface="Arial Unicode MS"/>
                <a:ea typeface="+mj-ea"/>
                <a:cs typeface="Arial Unicode MS"/>
              </a:rPr>
              <a:t/>
            </a:r>
            <a:br>
              <a:rPr lang="en-US" sz="2400" dirty="0">
                <a:latin typeface="Arial Unicode MS"/>
                <a:ea typeface="+mj-ea"/>
                <a:cs typeface="Arial Unicode MS"/>
              </a:rPr>
            </a:br>
            <a:r>
              <a:rPr lang="en-US" sz="2400" dirty="0" smtClean="0">
                <a:latin typeface="Arial Unicode MS"/>
                <a:ea typeface="+mj-ea"/>
                <a:cs typeface="Arial Unicode MS"/>
              </a:rPr>
              <a:t>4</a:t>
            </a:r>
            <a:r>
              <a:rPr lang="en-US" sz="2400" baseline="30000" dirty="0" smtClean="0">
                <a:latin typeface="Arial Unicode MS"/>
                <a:ea typeface="+mj-ea"/>
                <a:cs typeface="Arial Unicode MS"/>
              </a:rPr>
              <a:t>th</a:t>
            </a:r>
            <a:r>
              <a:rPr lang="en-US" sz="2400" dirty="0" smtClean="0">
                <a:latin typeface="Arial Unicode MS"/>
                <a:ea typeface="+mj-ea"/>
                <a:cs typeface="Arial Unicode MS"/>
              </a:rPr>
              <a:t> June 2018</a:t>
            </a:r>
            <a:endParaRPr lang="en-GB" dirty="0"/>
          </a:p>
        </p:txBody>
      </p:sp>
      <p:pic>
        <p:nvPicPr>
          <p:cNvPr id="9" name="Picture 8" descr="C:\Users\Richard Fryer\Downloads\SHC Final Logo-aTeal3262U (1).jpe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246" y="813120"/>
            <a:ext cx="4516792" cy="9302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432291" y="2178657"/>
            <a:ext cx="63758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PPG Open Meeting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3475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30212" y="292612"/>
            <a:ext cx="610333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Developments to meet the challenges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6104" y="1001893"/>
            <a:ext cx="818984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Development of a Multi-disciplinary team:-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Training Practice – for GP’s &amp; Nurses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2 Nurse Practitioners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Clinical </a:t>
            </a:r>
            <a:r>
              <a:rPr lang="en-GB" dirty="0" smtClean="0"/>
              <a:t>Pharmacist started last month – Bhavini Velji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Increased nursing team – 4 nurses  &amp; 2 HCA’s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2 Phlebotomists  - 5 days a week service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Increased reception team </a:t>
            </a:r>
            <a:r>
              <a:rPr lang="en-GB" dirty="0" smtClean="0"/>
              <a:t>– it is taking time to train new team members</a:t>
            </a:r>
            <a:endParaRPr lang="en-GB" dirty="0"/>
          </a:p>
          <a:p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We now have 50 staff in our team </a:t>
            </a:r>
          </a:p>
          <a:p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Considering a Paramedic as our next development  </a:t>
            </a:r>
          </a:p>
          <a:p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dirty="0" smtClean="0"/>
              <a:t>Premises</a:t>
            </a:r>
            <a:r>
              <a:rPr lang="en-GB" dirty="0" smtClean="0"/>
              <a:t> </a:t>
            </a:r>
            <a:r>
              <a:rPr lang="en-GB" dirty="0" smtClean="0"/>
              <a:t>- the current practice size requires 14 clinical rooms for our 18,700 patient population</a:t>
            </a:r>
          </a:p>
          <a:p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We have increased the practice space allocation by 4 rooms to provide 14 clinical rooms – however 3 are temporarily allocated while leases and service charges are negotiated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20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30212" y="547044"/>
            <a:ext cx="610333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Developments to meet the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6104" y="1709532"/>
            <a:ext cx="81898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dirty="0" smtClean="0"/>
              <a:t>Working effectively with the Patient Participation Group</a:t>
            </a:r>
          </a:p>
          <a:p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Updated the waiting room  - Art </a:t>
            </a:r>
            <a:r>
              <a:rPr lang="en-GB" dirty="0"/>
              <a:t>work project </a:t>
            </a: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Cut out the morning queue 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Better communication/ newsletter / Sunbury Matters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Working </a:t>
            </a:r>
            <a:r>
              <a:rPr lang="en-GB" dirty="0" smtClean="0"/>
              <a:t>group meeting in June to review capacity planning and appointment </a:t>
            </a:r>
            <a:r>
              <a:rPr lang="en-GB" dirty="0" smtClean="0"/>
              <a:t>bookings &amp; prescription processes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Action planning in response to results of the patient survey</a:t>
            </a:r>
            <a:endParaRPr lang="en-GB" dirty="0"/>
          </a:p>
        </p:txBody>
      </p:sp>
      <p:pic>
        <p:nvPicPr>
          <p:cNvPr id="7170" name="Picture 2" descr="C:\Users\Richard Fryer\AppData\Local\Microsoft\Windows\Temporary Internet Files\Content.IE5\7DPQX22J\smiles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007" y="5540465"/>
            <a:ext cx="946969" cy="927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50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30212" y="260808"/>
            <a:ext cx="610333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additional services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6104" y="914432"/>
            <a:ext cx="818984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Hub for the extended access clinics over the winter months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Have put ourselves forward to continue this – potential to become a hub at evenings and weekends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Hearing </a:t>
            </a:r>
            <a:r>
              <a:rPr lang="en-GB" dirty="0" smtClean="0"/>
              <a:t>clinic – ear </a:t>
            </a:r>
            <a:r>
              <a:rPr lang="en-GB" dirty="0" err="1" smtClean="0"/>
              <a:t>microsuction</a:t>
            </a:r>
            <a:r>
              <a:rPr lang="en-GB" dirty="0" smtClean="0"/>
              <a:t> - due to develop this further </a:t>
            </a:r>
            <a:r>
              <a:rPr lang="en-GB" dirty="0" smtClean="0"/>
              <a:t>and will become free from June</a:t>
            </a: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Smoking Clinic – Quit 51 – positive take up of this service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Ultrasound clinic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Developing Wellbeing Prescribing – signposting to local services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Clinical </a:t>
            </a:r>
            <a:r>
              <a:rPr lang="en-GB" dirty="0"/>
              <a:t>pharmacist spearheading a drive to improve prescription processing </a:t>
            </a: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Greater </a:t>
            </a:r>
            <a:r>
              <a:rPr lang="en-GB" dirty="0"/>
              <a:t>use of online services – most </a:t>
            </a:r>
            <a:r>
              <a:rPr lang="en-GB" dirty="0" smtClean="0"/>
              <a:t>effective </a:t>
            </a:r>
            <a:r>
              <a:rPr lang="en-GB" dirty="0"/>
              <a:t>way to </a:t>
            </a:r>
            <a:r>
              <a:rPr lang="en-GB" dirty="0" smtClean="0"/>
              <a:t>book appointments and manage prescriptions</a:t>
            </a:r>
            <a:endParaRPr lang="en-GB" dirty="0"/>
          </a:p>
        </p:txBody>
      </p:sp>
      <p:pic>
        <p:nvPicPr>
          <p:cNvPr id="8195" name="Picture 3" descr="C:\Users\Richard Fryer\AppData\Local\Microsoft\Windows\Temporary Internet Files\Content.IE5\0YH3A0Z5\informacion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009" y="5597693"/>
            <a:ext cx="1031240" cy="1031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5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7673" y="944205"/>
            <a:ext cx="827054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The </a:t>
            </a:r>
            <a:r>
              <a:rPr lang="en-GB" dirty="0"/>
              <a:t>patient survey ran from 23rd April to 11th </a:t>
            </a:r>
            <a:r>
              <a:rPr lang="en-GB" dirty="0" smtClean="0"/>
              <a:t>May</a:t>
            </a:r>
          </a:p>
          <a:p>
            <a:r>
              <a:rPr lang="en-GB" dirty="0" smtClean="0"/>
              <a:t> </a:t>
            </a:r>
            <a:endParaRPr lang="en-GB" dirty="0"/>
          </a:p>
          <a:p>
            <a:r>
              <a:rPr lang="en-GB" b="1" dirty="0"/>
              <a:t> </a:t>
            </a: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A total of 527 questionnaires were received, whilst slightly down on the previous two years (687 responses in 2017 and 555 in 2016) </a:t>
            </a: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r>
              <a:rPr lang="en-GB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Overall 1,005 comments were received, (784 in 2017</a:t>
            </a:r>
            <a:r>
              <a:rPr lang="en-GB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r>
              <a:rPr lang="en-GB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Quantitative responses to the questions have been analysed – thank you to Diana</a:t>
            </a:r>
            <a:r>
              <a:rPr lang="en-GB" dirty="0" smtClean="0"/>
              <a:t>!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r>
              <a:rPr lang="en-GB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Qualitative comments are being analysed for trends and will inform the action </a:t>
            </a:r>
            <a:endParaRPr lang="en-GB" dirty="0" smtClean="0"/>
          </a:p>
          <a:p>
            <a:r>
              <a:rPr lang="en-GB" dirty="0" smtClean="0"/>
              <a:t>      planning </a:t>
            </a:r>
            <a:r>
              <a:rPr lang="en-GB" dirty="0"/>
              <a:t>for the year ahead </a:t>
            </a: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r>
              <a:rPr lang="en-GB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Thank you to </a:t>
            </a:r>
            <a:r>
              <a:rPr lang="en-GB" dirty="0" smtClean="0"/>
              <a:t>all of those </a:t>
            </a:r>
            <a:r>
              <a:rPr lang="en-GB" dirty="0"/>
              <a:t>who participated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11848" y="355973"/>
            <a:ext cx="610333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Unicode MS"/>
                <a:cs typeface="Arial Unicode MS"/>
              </a:rPr>
              <a:t>Patient Survey 2018</a:t>
            </a:r>
            <a:endParaRPr lang="en-US" dirty="0" smtClean="0">
              <a:latin typeface="Arial Unicode MS"/>
              <a:cs typeface="Arial Unicode MS"/>
            </a:endParaRPr>
          </a:p>
        </p:txBody>
      </p:sp>
      <p:pic>
        <p:nvPicPr>
          <p:cNvPr id="6146" name="Picture 2" descr="C:\Users\Richard Fryer\AppData\Local\Microsoft\Windows\Temporary Internet Files\Content.IE5\MCNHNUXY\survey[1]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323" y="5510257"/>
            <a:ext cx="1480894" cy="1110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85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7673" y="944205"/>
            <a:ext cx="82705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Significant </a:t>
            </a:r>
            <a:r>
              <a:rPr lang="en-GB" dirty="0"/>
              <a:t>change in the way patients prefer to book an appointment.  </a:t>
            </a:r>
          </a:p>
          <a:p>
            <a:r>
              <a:rPr lang="en-GB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2016 - the most common way was to visit SHC in person and few patients made use of the online service.   </a:t>
            </a:r>
          </a:p>
          <a:p>
            <a:r>
              <a:rPr lang="en-GB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2018 this has been reversed - half of the patients choosing to use on the online service and very few now visiting SHC in person. </a:t>
            </a:r>
          </a:p>
          <a:p>
            <a:r>
              <a:rPr lang="en-GB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The telephone service is still well used by patients.</a:t>
            </a:r>
          </a:p>
          <a:p>
            <a:r>
              <a:rPr lang="en-GB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r>
              <a:rPr lang="en-GB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11848" y="355973"/>
            <a:ext cx="610333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Patient Survey Headline Findings</a:t>
            </a:r>
            <a:endParaRPr lang="en-US" dirty="0" smtClean="0">
              <a:latin typeface="Arial Unicode MS"/>
              <a:cs typeface="Arial Unicode M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848" y="3605979"/>
            <a:ext cx="6035884" cy="3082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669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7673" y="944205"/>
            <a:ext cx="827054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The </a:t>
            </a:r>
            <a:r>
              <a:rPr lang="en-GB" dirty="0"/>
              <a:t>respondents were very positive about their experience of speaking to a Receptionist to make an appointment; 76% rated it to be at least </a:t>
            </a:r>
            <a:r>
              <a:rPr lang="en-GB" i="1" dirty="0"/>
              <a:t>good </a:t>
            </a:r>
            <a:endParaRPr lang="en-GB" i="1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r>
              <a:rPr lang="en-GB" i="1" dirty="0"/>
              <a:t> </a:t>
            </a: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74% of patients were able to make a satisfactory appointment </a:t>
            </a:r>
            <a:r>
              <a:rPr lang="en-GB" dirty="0" smtClean="0"/>
              <a:t>– an encouraging </a:t>
            </a:r>
            <a:r>
              <a:rPr lang="en-GB" dirty="0"/>
              <a:t>19% improvement when compared to 2017</a:t>
            </a:r>
            <a:r>
              <a:rPr lang="en-GB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r>
              <a:rPr lang="en-GB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The percentage of patients who have registered to use the on-line appointment system is 70</a:t>
            </a:r>
            <a:r>
              <a:rPr lang="en-GB" dirty="0" smtClean="0"/>
              <a:t>% - </a:t>
            </a:r>
            <a:r>
              <a:rPr lang="en-GB" dirty="0"/>
              <a:t>a very encouraging rise of 20% since 2017. </a:t>
            </a: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r>
              <a:rPr lang="en-GB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Of those who have used the on-line system to book an appointment 83% rated the experience as at least </a:t>
            </a:r>
            <a:r>
              <a:rPr lang="en-GB" i="1" dirty="0" smtClean="0"/>
              <a:t>good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r>
              <a:rPr lang="en-GB" i="1" dirty="0"/>
              <a:t> </a:t>
            </a:r>
            <a:r>
              <a:rPr lang="en-GB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The respondents who had ever visited the Practice to make an appointment were also very positive, 72% judged the experience to be at least </a:t>
            </a:r>
            <a:r>
              <a:rPr lang="en-GB" i="1" dirty="0"/>
              <a:t>good</a:t>
            </a:r>
            <a:endParaRPr lang="en-GB" dirty="0"/>
          </a:p>
          <a:p>
            <a:r>
              <a:rPr lang="en-GB" i="1" dirty="0"/>
              <a:t> </a:t>
            </a: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r>
              <a:rPr lang="en-GB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11848" y="355973"/>
            <a:ext cx="610333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Patient Survey Headline Findings – Appointments </a:t>
            </a:r>
            <a:endParaRPr lang="en-US" dirty="0" smtClean="0">
              <a:latin typeface="Arial Unicode MS"/>
              <a:cs typeface="Arial Unicode MS"/>
            </a:endParaRPr>
          </a:p>
        </p:txBody>
      </p:sp>
      <p:pic>
        <p:nvPicPr>
          <p:cNvPr id="2050" name="Picture 2" descr="C:\Users\Richard Fryer\AppData\Local\Microsoft\Windows\Temporary Internet Files\Content.IE5\0YH3A0Z5\booking-calendar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106" y="6032112"/>
            <a:ext cx="926544" cy="768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49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7673" y="761332"/>
            <a:ext cx="827054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Performance on the time patients have to wait for their telephone call to be answered has not improved since 2016; unfortunately it has got slightly worse. </a:t>
            </a:r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  <a:p>
            <a:r>
              <a:rPr lang="en-GB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When asked to rate the manner in which patients were spoken to when they were able to contact the Practice the responses also show a very slight dip in performance; it was judged to be </a:t>
            </a:r>
            <a:r>
              <a:rPr lang="en-GB" i="1" dirty="0"/>
              <a:t>good </a:t>
            </a:r>
            <a:r>
              <a:rPr lang="en-GB" dirty="0"/>
              <a:t>or</a:t>
            </a:r>
            <a:r>
              <a:rPr lang="en-GB" i="1" dirty="0"/>
              <a:t> </a:t>
            </a:r>
            <a:r>
              <a:rPr lang="en-GB" dirty="0"/>
              <a:t>better by 83% of patients (86% in 2017, 84% in 2016). </a:t>
            </a: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r>
              <a:rPr lang="en-GB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The most frequently used method to cancel an appointment was by Patient Access (internet) 38% followed very closely by telephoning Reception 36%.  </a:t>
            </a: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r>
              <a:rPr lang="en-GB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Only a very small percentage of patients, 4.5%, either use text message or visit SHC in person.  </a:t>
            </a: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 </a:t>
            </a:r>
            <a:r>
              <a:rPr lang="en-GB" dirty="0" smtClean="0"/>
              <a:t>Two </a:t>
            </a:r>
            <a:r>
              <a:rPr lang="en-GB" dirty="0"/>
              <a:t>thirds of the respondents stated that they had never cancelled appointment.  </a:t>
            </a:r>
          </a:p>
          <a:p>
            <a:r>
              <a:rPr lang="en-GB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r>
              <a:rPr lang="en-GB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11848" y="355973"/>
            <a:ext cx="610333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Patient Survey Headline Findings</a:t>
            </a:r>
            <a:endParaRPr lang="en-US" dirty="0" smtClean="0">
              <a:latin typeface="Arial Unicode MS"/>
              <a:cs typeface="Arial Unicode MS"/>
            </a:endParaRPr>
          </a:p>
        </p:txBody>
      </p:sp>
      <p:pic>
        <p:nvPicPr>
          <p:cNvPr id="6" name="Picture 2" descr="C:\Users\Richard Fryer\AppData\Local\Microsoft\Windows\Temporary Internet Files\Content.IE5\0YH3A0Z5\booking-calendar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126" y="6087769"/>
            <a:ext cx="926544" cy="768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05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7673" y="769283"/>
            <a:ext cx="827054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There </a:t>
            </a:r>
            <a:r>
              <a:rPr lang="en-GB" dirty="0"/>
              <a:t>are improvements to the length of time that patients had waiting for their consultation when compared to 2017.  </a:t>
            </a: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When compared to 2017 the percentage of patients who rated their waiting time as </a:t>
            </a:r>
            <a:r>
              <a:rPr lang="en-GB" i="1" dirty="0"/>
              <a:t>reasonable </a:t>
            </a:r>
            <a:r>
              <a:rPr lang="en-GB" dirty="0"/>
              <a:t>or</a:t>
            </a:r>
            <a:r>
              <a:rPr lang="en-GB" i="1" dirty="0"/>
              <a:t> better</a:t>
            </a:r>
            <a:r>
              <a:rPr lang="en-GB" dirty="0"/>
              <a:t>, remains the same at 81%.   </a:t>
            </a:r>
          </a:p>
          <a:p>
            <a:r>
              <a:rPr lang="en-GB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Prescriptions </a:t>
            </a:r>
            <a:r>
              <a:rPr lang="en-GB" dirty="0" smtClean="0"/>
              <a:t>-when </a:t>
            </a:r>
            <a:r>
              <a:rPr lang="en-GB" dirty="0"/>
              <a:t>compared to 2017 there has been a 10% increase the percentage of patients who request a repeat prescription on line</a:t>
            </a:r>
          </a:p>
          <a:p>
            <a:r>
              <a:rPr lang="en-GB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30% of respondents now use the SHC website or Patient Access to request a repeat prescription.   </a:t>
            </a:r>
          </a:p>
          <a:p>
            <a:r>
              <a:rPr lang="en-GB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There has been an 8% </a:t>
            </a:r>
            <a:r>
              <a:rPr lang="en-GB" dirty="0" smtClean="0"/>
              <a:t>decrease </a:t>
            </a:r>
            <a:r>
              <a:rPr lang="en-GB" dirty="0"/>
              <a:t>in the percentage of patients who use the pharmacy (38%) and a similar reduction in the percentage of patients who continue to drop off a paper request at the Practice (27%).  </a:t>
            </a:r>
          </a:p>
          <a:p>
            <a:r>
              <a:rPr lang="en-GB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As in 2017 88% of respondents found their preferred system </a:t>
            </a:r>
            <a:r>
              <a:rPr lang="en-GB" i="1" dirty="0"/>
              <a:t>easy </a:t>
            </a:r>
            <a:r>
              <a:rPr lang="en-GB" dirty="0"/>
              <a:t>or</a:t>
            </a:r>
            <a:r>
              <a:rPr lang="en-GB" i="1" dirty="0"/>
              <a:t> very easy</a:t>
            </a:r>
            <a:r>
              <a:rPr lang="en-GB" dirty="0"/>
              <a:t> to use.  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11848" y="355973"/>
            <a:ext cx="610333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Patient Survey Headline Findings </a:t>
            </a:r>
            <a:endParaRPr lang="en-US" dirty="0" smtClean="0">
              <a:latin typeface="Arial Unicode MS"/>
              <a:cs typeface="Arial Unicode MS"/>
            </a:endParaRPr>
          </a:p>
        </p:txBody>
      </p:sp>
      <p:pic>
        <p:nvPicPr>
          <p:cNvPr id="3079" name="Picture 7" descr="C:\Users\Richard Fryer\AppData\Local\Microsoft\Windows\Temporary Internet Files\Content.IE5\LR4L50CN\farmaci3_1[1]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790" y="5808548"/>
            <a:ext cx="884541" cy="944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48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7673" y="1325853"/>
            <a:ext cx="827054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92% of respondents felt that after a visit to the doctor that their problem or illness was dealt with to their satisfaction.  </a:t>
            </a: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The </a:t>
            </a:r>
            <a:r>
              <a:rPr lang="en-GB" dirty="0"/>
              <a:t>time a Doctor spends with patients was rated </a:t>
            </a:r>
            <a:r>
              <a:rPr lang="en-GB" i="1" dirty="0"/>
              <a:t>good </a:t>
            </a:r>
            <a:r>
              <a:rPr lang="en-GB" dirty="0"/>
              <a:t>to</a:t>
            </a:r>
            <a:r>
              <a:rPr lang="en-GB" i="1" dirty="0"/>
              <a:t> excellent</a:t>
            </a:r>
            <a:r>
              <a:rPr lang="en-GB" dirty="0"/>
              <a:t> by 68% of patients, which is a 1% increase when compared to 2017. </a:t>
            </a:r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 </a:t>
            </a:r>
            <a:r>
              <a:rPr lang="en-GB" dirty="0" smtClean="0"/>
              <a:t>When </a:t>
            </a:r>
            <a:r>
              <a:rPr lang="en-GB" dirty="0"/>
              <a:t>asked how patients rated the Doctor’s patience with them and their questions/worries </a:t>
            </a:r>
            <a:r>
              <a:rPr lang="en-GB" dirty="0" smtClean="0"/>
              <a:t>96</a:t>
            </a:r>
            <a:r>
              <a:rPr lang="en-GB" dirty="0"/>
              <a:t>% </a:t>
            </a:r>
            <a:r>
              <a:rPr lang="en-GB" dirty="0" smtClean="0"/>
              <a:t>rated </a:t>
            </a:r>
            <a:r>
              <a:rPr lang="en-GB" i="1" dirty="0" smtClean="0"/>
              <a:t>reasonable </a:t>
            </a:r>
            <a:r>
              <a:rPr lang="en-GB" dirty="0"/>
              <a:t>to </a:t>
            </a:r>
            <a:r>
              <a:rPr lang="en-GB" i="1" dirty="0"/>
              <a:t>excellent</a:t>
            </a:r>
            <a:r>
              <a:rPr lang="en-GB" dirty="0"/>
              <a:t> </a:t>
            </a:r>
            <a:r>
              <a:rPr lang="en-GB" dirty="0" smtClean="0"/>
              <a:t>a </a:t>
            </a:r>
            <a:r>
              <a:rPr lang="en-GB" dirty="0"/>
              <a:t>slight decrease on 2017 (98</a:t>
            </a:r>
            <a:r>
              <a:rPr lang="en-GB" dirty="0" smtClean="0"/>
              <a:t>%).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r>
              <a:rPr lang="en-GB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The caring and concern by Doctors was again rated highly, as at least </a:t>
            </a:r>
            <a:r>
              <a:rPr lang="en-GB" i="1" dirty="0"/>
              <a:t>good</a:t>
            </a:r>
            <a:r>
              <a:rPr lang="en-GB" dirty="0"/>
              <a:t> by 85% of patients </a:t>
            </a:r>
            <a:r>
              <a:rPr lang="en-GB" dirty="0" smtClean="0"/>
              <a:t>and </a:t>
            </a:r>
            <a:r>
              <a:rPr lang="en-GB" i="1" dirty="0"/>
              <a:t>reasonable </a:t>
            </a:r>
            <a:r>
              <a:rPr lang="en-GB" dirty="0"/>
              <a:t>to</a:t>
            </a:r>
            <a:r>
              <a:rPr lang="en-GB" i="1" dirty="0"/>
              <a:t> excellent</a:t>
            </a:r>
            <a:r>
              <a:rPr lang="en-GB" dirty="0"/>
              <a:t> by 95% of </a:t>
            </a:r>
            <a:r>
              <a:rPr lang="en-GB" dirty="0" smtClean="0"/>
              <a:t>patients (2017 - 97%).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r>
              <a:rPr lang="en-GB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As in 2017 78% of patients would </a:t>
            </a:r>
            <a:r>
              <a:rPr lang="en-GB" i="1" dirty="0"/>
              <a:t>definitely </a:t>
            </a:r>
            <a:r>
              <a:rPr lang="en-GB" dirty="0"/>
              <a:t>or</a:t>
            </a:r>
            <a:r>
              <a:rPr lang="en-GB" i="1" dirty="0"/>
              <a:t> probably</a:t>
            </a:r>
            <a:r>
              <a:rPr lang="en-GB" dirty="0"/>
              <a:t> recommend their Doctor to family and friends</a:t>
            </a:r>
            <a:r>
              <a:rPr lang="en-GB" dirty="0" smtClean="0"/>
              <a:t>.</a:t>
            </a:r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11848" y="355973"/>
            <a:ext cx="610333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Patient Survey Headline Findings</a:t>
            </a:r>
            <a:endParaRPr lang="en-US" dirty="0" smtClean="0">
              <a:latin typeface="Arial Unicode MS"/>
              <a:cs typeface="Arial Unicode MS"/>
            </a:endParaRPr>
          </a:p>
        </p:txBody>
      </p:sp>
      <p:pic>
        <p:nvPicPr>
          <p:cNvPr id="4098" name="Picture 2" descr="C:\Users\Richard Fryer\AppData\Local\Microsoft\Windows\Temporary Internet Files\Content.IE5\H1TP3XKN\604444e0470031b8f88a979d28063738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482" y="5874361"/>
            <a:ext cx="807085" cy="861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Richard Fryer\AppData\Local\Microsoft\Windows\Temporary Internet Files\Content.IE5\QRW0RR7B\female_doctor_0515-0911-0912-5540_SMU[1]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062" y="5842111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062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7673" y="968058"/>
            <a:ext cx="827054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95</a:t>
            </a:r>
            <a:r>
              <a:rPr lang="en-GB" dirty="0"/>
              <a:t>%, were satisfied with their visit to the Nurse </a:t>
            </a:r>
            <a:r>
              <a:rPr lang="en-GB" dirty="0" smtClean="0"/>
              <a:t>Practitioner &amp; 89</a:t>
            </a:r>
            <a:r>
              <a:rPr lang="en-GB" dirty="0"/>
              <a:t>% </a:t>
            </a:r>
            <a:r>
              <a:rPr lang="en-GB" dirty="0" smtClean="0"/>
              <a:t>would </a:t>
            </a:r>
            <a:r>
              <a:rPr lang="en-GB" i="1" dirty="0"/>
              <a:t>definitely </a:t>
            </a:r>
            <a:r>
              <a:rPr lang="en-GB" dirty="0"/>
              <a:t>or</a:t>
            </a:r>
            <a:r>
              <a:rPr lang="en-GB" i="1" dirty="0"/>
              <a:t> probably</a:t>
            </a:r>
            <a:r>
              <a:rPr lang="en-GB" dirty="0"/>
              <a:t> recommend the Nurse Practitioner to their family and </a:t>
            </a:r>
            <a:r>
              <a:rPr lang="en-GB" dirty="0" smtClean="0"/>
              <a:t>friends</a:t>
            </a:r>
            <a:endParaRPr lang="en-GB" dirty="0"/>
          </a:p>
          <a:p>
            <a:r>
              <a:rPr lang="en-GB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93% </a:t>
            </a:r>
            <a:r>
              <a:rPr lang="en-GB" dirty="0" smtClean="0"/>
              <a:t>rated </a:t>
            </a:r>
            <a:r>
              <a:rPr lang="en-GB" dirty="0"/>
              <a:t>the quality of care provided by the Nurse or HCA to be at least </a:t>
            </a:r>
            <a:r>
              <a:rPr lang="en-GB" i="1" dirty="0"/>
              <a:t>good </a:t>
            </a:r>
            <a:r>
              <a:rPr lang="en-GB" dirty="0"/>
              <a:t>to</a:t>
            </a:r>
            <a:r>
              <a:rPr lang="en-GB" i="1" dirty="0"/>
              <a:t> excellent</a:t>
            </a:r>
            <a:r>
              <a:rPr lang="en-GB" dirty="0"/>
              <a:t> (an increase of 2% when compared to </a:t>
            </a:r>
            <a:r>
              <a:rPr lang="en-GB" dirty="0" smtClean="0"/>
              <a:t>2017)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88</a:t>
            </a:r>
            <a:r>
              <a:rPr lang="en-GB" dirty="0"/>
              <a:t>% would </a:t>
            </a:r>
            <a:r>
              <a:rPr lang="en-GB" i="1" dirty="0"/>
              <a:t>definitely </a:t>
            </a:r>
            <a:r>
              <a:rPr lang="en-GB" dirty="0"/>
              <a:t>or</a:t>
            </a:r>
            <a:r>
              <a:rPr lang="en-GB" i="1" dirty="0"/>
              <a:t> probably</a:t>
            </a:r>
            <a:r>
              <a:rPr lang="en-GB" dirty="0"/>
              <a:t> recommend the Practice Nurses or HCAs to family and </a:t>
            </a:r>
            <a:r>
              <a:rPr lang="en-GB" dirty="0" smtClean="0"/>
              <a:t>friends</a:t>
            </a:r>
            <a:endParaRPr lang="en-GB" dirty="0"/>
          </a:p>
          <a:p>
            <a:r>
              <a:rPr lang="en-GB" dirty="0"/>
              <a:t>  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The percentage of patients who were </a:t>
            </a:r>
            <a:r>
              <a:rPr lang="en-GB" i="1" dirty="0"/>
              <a:t>completely satisfied</a:t>
            </a:r>
            <a:r>
              <a:rPr lang="en-GB" dirty="0"/>
              <a:t> with the Practice has continued to </a:t>
            </a:r>
            <a:r>
              <a:rPr lang="en-GB" dirty="0" smtClean="0"/>
              <a:t>rise from 12</a:t>
            </a:r>
            <a:r>
              <a:rPr lang="en-GB" dirty="0"/>
              <a:t>% </a:t>
            </a:r>
            <a:r>
              <a:rPr lang="en-GB" dirty="0" smtClean="0"/>
              <a:t>in 2016 to 24</a:t>
            </a:r>
            <a:r>
              <a:rPr lang="en-GB" dirty="0"/>
              <a:t>% in </a:t>
            </a:r>
            <a:r>
              <a:rPr lang="en-GB" dirty="0" smtClean="0"/>
              <a:t>2018</a:t>
            </a:r>
            <a:endParaRPr lang="en-GB" dirty="0"/>
          </a:p>
          <a:p>
            <a:r>
              <a:rPr lang="en-GB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This has doubled in two years and reflects the focus on continual improvement at the Practice.  The percentage of patients </a:t>
            </a:r>
            <a:r>
              <a:rPr lang="en-GB" i="1" dirty="0"/>
              <a:t>not satisfied</a:t>
            </a:r>
            <a:r>
              <a:rPr lang="en-GB" dirty="0"/>
              <a:t> was 14% as in 2015 and 2016 (13% in 2017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The percentage of respondents who </a:t>
            </a:r>
            <a:r>
              <a:rPr lang="en-GB" i="1" dirty="0"/>
              <a:t>would definitely </a:t>
            </a:r>
            <a:r>
              <a:rPr lang="en-GB" dirty="0"/>
              <a:t>or </a:t>
            </a:r>
            <a:r>
              <a:rPr lang="en-GB" i="1" dirty="0"/>
              <a:t>probably r</a:t>
            </a:r>
            <a:r>
              <a:rPr lang="en-GB" dirty="0"/>
              <a:t>ecommend the Practice to family and friends was 74%, which is a slight decrease when compared to 2017 (77</a:t>
            </a:r>
            <a:r>
              <a:rPr lang="en-GB" dirty="0" smtClean="0"/>
              <a:t>%) </a:t>
            </a:r>
            <a:r>
              <a:rPr lang="en-GB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11848" y="355973"/>
            <a:ext cx="610333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Patient Survey Headline Findings</a:t>
            </a:r>
            <a:endParaRPr lang="en-US" dirty="0" smtClean="0">
              <a:latin typeface="Arial Unicode MS"/>
              <a:cs typeface="Arial Unicode MS"/>
            </a:endParaRPr>
          </a:p>
        </p:txBody>
      </p:sp>
      <p:pic>
        <p:nvPicPr>
          <p:cNvPr id="5124" name="Picture 4" descr="C:\Users\Richard Fryer\AppData\Local\Microsoft\Windows\Temporary Internet Files\Content.IE5\ETE3TRF3\survey-checkboxes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8753" y="6011128"/>
            <a:ext cx="701514" cy="528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805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7673" y="999862"/>
            <a:ext cx="827054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General </a:t>
            </a:r>
            <a:r>
              <a:rPr lang="en-GB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Practice becoming busier every year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Increasingly - care is moving from Secondary to Primary Care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Complexity of what the practice team is seeing is increasing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Pressure to deal with complex medical problems in 10 minute appointments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Home </a:t>
            </a:r>
            <a:r>
              <a:rPr lang="en-GB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visits a major impact on GP’s time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Recruitment is challenging – GP’s in demand with plenty of opportunity for portfolio careers and locum sessions rather than traditional General Practice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Social &amp; community care under pressure with budget cuts resulting in patients coming to their GP Practice and not other providers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Property issues – meeting the space requirements of the practice is a continuing challenge </a:t>
            </a:r>
            <a:endParaRPr lang="en-GB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GB" b="1" dirty="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pic>
        <p:nvPicPr>
          <p:cNvPr id="1031" name="Picture 7" descr="C:\Users\Richard Fryer\AppData\Local\Microsoft\Windows\Temporary Internet Files\Content.IE5\0OJS6611\history[1]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494" y="5756743"/>
            <a:ext cx="914794" cy="960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11848" y="355973"/>
            <a:ext cx="610333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Unicode MS"/>
                <a:cs typeface="Arial Unicode MS"/>
              </a:rPr>
              <a:t>Background </a:t>
            </a:r>
          </a:p>
        </p:txBody>
      </p:sp>
    </p:spTree>
    <p:extLst>
      <p:ext uri="{BB962C8B-B14F-4D97-AF65-F5344CB8AC3E}">
        <p14:creationId xmlns:p14="http://schemas.microsoft.com/office/powerpoint/2010/main" val="188832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8108</TotalTime>
  <Words>618</Words>
  <Application>Microsoft Office PowerPoint</Application>
  <PresentationFormat>On-screen Show (4:3)</PresentationFormat>
  <Paragraphs>185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Sunbury Health Centre Sunbury on Thames</dc:title>
  <dc:creator>Polly Healy</dc:creator>
  <cp:lastModifiedBy>Richard Fryer</cp:lastModifiedBy>
  <cp:revision>352</cp:revision>
  <cp:lastPrinted>2015-11-25T19:11:51Z</cp:lastPrinted>
  <dcterms:created xsi:type="dcterms:W3CDTF">2015-11-05T17:50:09Z</dcterms:created>
  <dcterms:modified xsi:type="dcterms:W3CDTF">2018-06-04T09:55:10Z</dcterms:modified>
</cp:coreProperties>
</file>